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7" r:id="rId35"/>
    <p:sldId id="313" r:id="rId36"/>
    <p:sldId id="305" r:id="rId37"/>
    <p:sldId id="292" r:id="rId38"/>
    <p:sldId id="293" r:id="rId39"/>
    <p:sldId id="294" r:id="rId40"/>
    <p:sldId id="299" r:id="rId41"/>
    <p:sldId id="306" r:id="rId42"/>
    <p:sldId id="295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richliao.github.io/supervised/classification/2016/11/26/textclassifier-convolutional/" TargetMode="External"/><Relationship Id="rId4" Type="http://schemas.openxmlformats.org/officeDocument/2006/relationships/hyperlink" Target="https://arxiv.org/abs/1408.58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underexploited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81425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/>
              <a:t>TRICKY to LEVERAGE ABOVE ANNOTATIONS</a:t>
            </a:r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INcompatible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FULLY </a:t>
            </a:r>
            <a:r>
              <a:rPr lang="fr-FR" dirty="0" err="1"/>
              <a:t>suitable</a:t>
            </a:r>
            <a:r>
              <a:rPr lang="fr-FR" dirty="0"/>
              <a:t>  for NLP</a:t>
            </a:r>
          </a:p>
          <a:p>
            <a:pPr lvl="1"/>
            <a:r>
              <a:rPr lang="fr-FR" dirty="0"/>
              <a:t>BUT Few python </a:t>
            </a:r>
            <a:r>
              <a:rPr lang="fr-FR" dirty="0" err="1"/>
              <a:t>implementationS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KEY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</a:t>
            </a:r>
            <a:r>
              <a:rPr lang="fr-FR" dirty="0" err="1"/>
              <a:t>with</a:t>
            </a:r>
            <a:r>
              <a:rPr lang="fr-FR" dirty="0"/>
              <a:t> HIGH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SMALL SUBSET OF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OUR CASE STUDY </a:t>
            </a:r>
            <a:r>
              <a:rPr lang="fr-FR" dirty="0" err="1"/>
              <a:t>with</a:t>
            </a:r>
            <a:r>
              <a:rPr lang="fr-FR" dirty="0"/>
              <a:t> label </a:t>
            </a:r>
            <a:r>
              <a:rPr lang="fr-FR" dirty="0" err="1"/>
              <a:t>imbalance</a:t>
            </a:r>
            <a:endParaRPr lang="fr-FR" dirty="0"/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TO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 err="1"/>
              <a:t>Resources</a:t>
            </a:r>
            <a:endParaRPr lang="fr-FR" dirty="0"/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class </a:t>
            </a:r>
            <a:r>
              <a:rPr lang="fr-FR" dirty="0" err="1"/>
              <a:t>probabilities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performance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BIDIRECTIONAL WRAPPER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83664"/>
            <a:ext cx="10363826" cy="3907535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major </a:t>
            </a:r>
            <a:r>
              <a:rPr lang="fr-FR" dirty="0" err="1"/>
              <a:t>DOWNside</a:t>
            </a:r>
            <a:r>
              <a:rPr lang="fr-FR" dirty="0"/>
              <a:t> of the NN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HARD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BETS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moreover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/>
              <a:t>BOOSTRAP </a:t>
            </a:r>
            <a:r>
              <a:rPr lang="fr-FR" dirty="0" err="1"/>
              <a:t>from</a:t>
            </a:r>
            <a:r>
              <a:rPr lang="fr-FR" dirty="0"/>
              <a:t> «</a:t>
            </a:r>
            <a:r>
              <a:rPr lang="fr-FR" dirty="0" err="1"/>
              <a:t>magic</a:t>
            </a:r>
            <a:r>
              <a:rPr lang="fr-FR" dirty="0"/>
              <a:t> »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revealed</a:t>
            </a:r>
            <a:r>
              <a:rPr lang="fr-FR" dirty="0"/>
              <a:t> in PAPERS </a:t>
            </a:r>
            <a:r>
              <a:rPr lang="fr-FR" dirty="0" err="1"/>
              <a:t>tackling</a:t>
            </a:r>
            <a:r>
              <a:rPr lang="fr-FR" dirty="0"/>
              <a:t> TEXT classification</a:t>
            </a:r>
          </a:p>
          <a:p>
            <a:pPr lvl="1"/>
            <a:r>
              <a:rPr lang="fr-FR" dirty="0" err="1"/>
              <a:t>References</a:t>
            </a:r>
            <a:r>
              <a:rPr lang="fr-FR" dirty="0"/>
              <a:t> are </a:t>
            </a:r>
            <a:r>
              <a:rPr lang="fr-FR" dirty="0" err="1"/>
              <a:t>provided</a:t>
            </a:r>
            <a:r>
              <a:rPr lang="fr-FR" dirty="0"/>
              <a:t> in </a:t>
            </a:r>
            <a:r>
              <a:rPr lang="fr-FR" dirty="0" err="1"/>
              <a:t>appendix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0871-6B85-BF47-B3B7-5EE6DBD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E89A-E728-FE46-9FAE-E64FFBE31E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47777"/>
            <a:ext cx="10363826" cy="4838217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Sequence</a:t>
            </a:r>
            <a:r>
              <a:rPr lang="fr-FR" b="1" dirty="0"/>
              <a:t> MAX LENGTH</a:t>
            </a:r>
          </a:p>
          <a:p>
            <a:pPr lvl="1"/>
            <a:r>
              <a:rPr lang="fr-FR" dirty="0" err="1"/>
              <a:t>search</a:t>
            </a:r>
            <a:r>
              <a:rPr lang="fr-FR" dirty="0"/>
              <a:t> RANGE : 15, 20, 25, 30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: 9, </a:t>
            </a:r>
            <a:r>
              <a:rPr lang="fr-FR" dirty="0" err="1"/>
              <a:t>std</a:t>
            </a:r>
            <a:r>
              <a:rPr lang="fr-FR" dirty="0"/>
              <a:t> </a:t>
            </a:r>
            <a:r>
              <a:rPr lang="fr-FR" dirty="0" err="1"/>
              <a:t>deviation</a:t>
            </a:r>
            <a:r>
              <a:rPr lang="fr-FR" dirty="0"/>
              <a:t>: 13)</a:t>
            </a:r>
          </a:p>
          <a:p>
            <a:r>
              <a:rPr lang="fr-FR" b="1" dirty="0"/>
              <a:t>LTSM</a:t>
            </a:r>
          </a:p>
          <a:p>
            <a:pPr lvl="1"/>
            <a:r>
              <a:rPr lang="fr-FR" dirty="0" err="1"/>
              <a:t>Backward</a:t>
            </a:r>
            <a:r>
              <a:rPr lang="fr-FR" dirty="0"/>
              <a:t> or </a:t>
            </a:r>
            <a:r>
              <a:rPr lang="fr-FR" dirty="0" err="1"/>
              <a:t>Bidirectional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b="1" dirty="0"/>
              <a:t>PARALLEL CNN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REF1&amp; REF3)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sizES</a:t>
            </a:r>
            <a:r>
              <a:rPr lang="fr-FR" dirty="0"/>
              <a:t> : 3, 4, 5 (3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branches)</a:t>
            </a:r>
          </a:p>
          <a:p>
            <a:pPr lvl="1"/>
            <a:r>
              <a:rPr lang="fr-FR" dirty="0"/>
              <a:t>3 MAX POOLING SIZES : 1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</a:t>
            </a:r>
            <a:r>
              <a:rPr lang="fr-FR"/>
              <a:t>marginal gain (drop ratio: 40%)</a:t>
            </a:r>
            <a:endParaRPr lang="fr-FR" dirty="0"/>
          </a:p>
          <a:p>
            <a:r>
              <a:rPr lang="fr-FR" b="1" dirty="0" err="1"/>
              <a:t>SEQUential</a:t>
            </a:r>
            <a:r>
              <a:rPr lang="fr-FR" b="1" dirty="0"/>
              <a:t> CNN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REF2 &amp; REF3)</a:t>
            </a:r>
            <a:endParaRPr lang="fr-FR" b="1" dirty="0"/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SIZES : 3, 4, 5 (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3 MAX POOLING SIZES : (1, 2, 5), (1,2, 5) , (1, 4, 10)</a:t>
            </a:r>
            <a:endParaRPr lang="fr-FR" dirty="0">
              <a:highlight>
                <a:srgbClr val="FFFF00"/>
              </a:highlight>
            </a:endParaRP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marginal gain (drop ratio: 40%)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4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443826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not conclusive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cNN</a:t>
            </a:r>
            <a:r>
              <a:rPr lang="fr-FR" dirty="0"/>
              <a:t> and LSTM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suprisingly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r>
              <a:rPr lang="fr-FR" dirty="0"/>
              <a:t>GENERAL </a:t>
            </a:r>
            <a:r>
              <a:rPr lang="fr-FR" dirty="0" err="1"/>
              <a:t>low</a:t>
            </a:r>
            <a:r>
              <a:rPr lang="fr-FR" dirty="0"/>
              <a:t> 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96444"/>
              </p:ext>
            </p:extLst>
          </p:nvPr>
        </p:nvGraphicFramePr>
        <p:xfrm>
          <a:off x="1773936" y="2896186"/>
          <a:ext cx="77572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61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29245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585756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contributionS</a:t>
            </a:r>
            <a:r>
              <a:rPr lang="fr-FR" dirty="0"/>
              <a:t>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well-known</a:t>
            </a:r>
            <a:r>
              <a:rPr lang="fr-FR" dirty="0"/>
              <a:t> DILEMMA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acceptable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TASK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OPTIMAL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 </a:t>
            </a:r>
            <a:r>
              <a:rPr lang="fr-FR" dirty="0" err="1"/>
              <a:t>practiceS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BEST practice </a:t>
            </a:r>
            <a:r>
              <a:rPr lang="fr-FR" dirty="0" err="1"/>
              <a:t>advocates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in </a:t>
            </a:r>
            <a:r>
              <a:rPr lang="fr-FR" dirty="0" err="1"/>
              <a:t>consequent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(67% at BEST)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(KEEP the 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</a:t>
            </a:r>
            <a:r>
              <a:rPr lang="fr-FR" b="1" dirty="0"/>
              <a:t>92%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FAIRLY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4178830"/>
          </a:xfrm>
        </p:spPr>
        <p:txBody>
          <a:bodyPr>
            <a:normAutofit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(67%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(CNN or LSTM)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r>
              <a:rPr lang="fr-FR" dirty="0"/>
              <a:t>BLOG/PAPER </a:t>
            </a:r>
            <a:r>
              <a:rPr lang="fr-FR" dirty="0" err="1"/>
              <a:t>REFERENcES</a:t>
            </a:r>
            <a:endParaRPr lang="fr-FR" dirty="0"/>
          </a:p>
          <a:p>
            <a:pPr lvl="1"/>
            <a:r>
              <a:rPr lang="fr-FR" sz="1300" dirty="0" err="1"/>
              <a:t>Convolutional</a:t>
            </a:r>
            <a:r>
              <a:rPr lang="fr-FR" sz="1300" dirty="0"/>
              <a:t> Neural Networks for Sentence Classification (</a:t>
            </a:r>
            <a:r>
              <a:rPr lang="fr-FR" sz="1300" b="1" dirty="0"/>
              <a:t>REF1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4"/>
              </a:rPr>
              <a:t>https://arxiv.org/abs/1408.5882</a:t>
            </a:r>
            <a:endParaRPr lang="fr-FR" sz="1300" dirty="0"/>
          </a:p>
          <a:p>
            <a:pPr lvl="1"/>
            <a:r>
              <a:rPr lang="fr-FR" sz="1300" dirty="0"/>
              <a:t>TEXT CLASSIFICATION WITH </a:t>
            </a:r>
            <a:r>
              <a:rPr lang="fr-FR" sz="1300" dirty="0" err="1"/>
              <a:t>sequentiaL</a:t>
            </a:r>
            <a:r>
              <a:rPr lang="fr-FR" sz="1300" dirty="0"/>
              <a:t> CNN GITHUB PROJECT (</a:t>
            </a:r>
            <a:r>
              <a:rPr lang="fr-FR" sz="1300" b="1" dirty="0"/>
              <a:t>REF2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5"/>
              </a:rPr>
              <a:t>https://richliao.github.io/supervised/classification/2016/11/26/textclassifier-convolutional/</a:t>
            </a:r>
            <a:endParaRPr lang="fr-FR" sz="1300" dirty="0"/>
          </a:p>
          <a:p>
            <a:pPr lvl="1"/>
            <a:r>
              <a:rPr lang="en-US" sz="1300" dirty="0"/>
              <a:t>Sensitivity Analysis of Convolutional Neural Networks for Sentence Classification (</a:t>
            </a:r>
            <a:r>
              <a:rPr lang="en-US" sz="1300" b="1" dirty="0"/>
              <a:t>REF3</a:t>
            </a:r>
            <a:r>
              <a:rPr lang="en-US" sz="1300" dirty="0"/>
              <a:t>)</a:t>
            </a:r>
            <a:endParaRPr lang="fr-FR" sz="1300" dirty="0"/>
          </a:p>
          <a:p>
            <a:pPr lvl="2"/>
            <a:r>
              <a:rPr lang="en-US" sz="1300" dirty="0"/>
              <a:t>https://</a:t>
            </a:r>
            <a:r>
              <a:rPr lang="en-US" sz="1300" dirty="0" err="1"/>
              <a:t>arxiv.org</a:t>
            </a:r>
            <a:r>
              <a:rPr lang="en-US" sz="1300" dirty="0"/>
              <a:t>/abs/1510.03820</a:t>
            </a:r>
            <a:endParaRPr lang="fr-FR" sz="1300" dirty="0"/>
          </a:p>
          <a:p>
            <a:pPr lvl="1"/>
            <a:endParaRPr lang="fr-FR" sz="1400" dirty="0"/>
          </a:p>
          <a:p>
            <a:pPr lvl="1"/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400032" y="1663004"/>
            <a:ext cx="2474522" cy="37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pPr lvl="1"/>
            <a:r>
              <a:rPr lang="fr-FR" dirty="0"/>
              <a:t>High Standard </a:t>
            </a:r>
            <a:r>
              <a:rPr lang="fr-FR" dirty="0" err="1"/>
              <a:t>deviation</a:t>
            </a:r>
            <a:r>
              <a:rPr lang="fr-FR" dirty="0"/>
              <a:t> : 274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pPr lvl="1"/>
            <a:r>
              <a:rPr lang="fr-FR" dirty="0"/>
              <a:t>HOLDOUT for validation/TEST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shorter</a:t>
            </a:r>
            <a:endParaRPr lang="fr-FR" dirty="0"/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classification </a:t>
            </a:r>
            <a:r>
              <a:rPr lang="fr-FR" dirty="0" err="1"/>
              <a:t>trickiest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Non</a:t>
            </a:r>
            <a:r>
              <a:rPr lang="fr-FR" dirty="0"/>
              <a:t> </a:t>
            </a:r>
            <a:r>
              <a:rPr lang="fr-FR" b="1" dirty="0" err="1"/>
              <a:t>negative</a:t>
            </a:r>
            <a:r>
              <a:rPr lang="fr-FR" b="1" dirty="0"/>
              <a:t> </a:t>
            </a:r>
            <a:r>
              <a:rPr lang="fr-FR" b="1" dirty="0" err="1"/>
              <a:t>factorization</a:t>
            </a:r>
            <a:r>
              <a:rPr lang="fr-FR" b="1" dirty="0"/>
              <a:t> extraction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USED </a:t>
            </a:r>
            <a:r>
              <a:rPr lang="fr-FR" dirty="0" err="1"/>
              <a:t>later</a:t>
            </a:r>
            <a:r>
              <a:rPr lang="fr-FR" dirty="0"/>
              <a:t> AS</a:t>
            </a:r>
            <a:br>
              <a:rPr lang="fr-FR" dirty="0"/>
            </a:br>
            <a:r>
              <a:rPr lang="fr-FR" dirty="0"/>
              <a:t>FEATURE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dirty="0"/>
              <a:t>USE </a:t>
            </a:r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10, high variance)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2522</TotalTime>
  <Words>2116</Words>
  <Application>Microsoft Macintosh PowerPoint</Application>
  <PresentationFormat>Widescreen</PresentationFormat>
  <Paragraphs>332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NN Tuning</vt:lpstr>
      <vt:lpstr>Performance results</vt:lpstr>
      <vt:lpstr>Modeling comparison</vt:lpstr>
      <vt:lpstr>Model interpretability</vt:lpstr>
      <vt:lpstr>TOOLING</vt:lpstr>
      <vt:lpstr>substainability</vt:lpstr>
      <vt:lpstr>Winning practiceS</vt:lpstr>
      <vt:lpstr>Too Few Samples/Too Many Target Effects</vt:lpstr>
      <vt:lpstr>takeaways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877</cp:revision>
  <dcterms:created xsi:type="dcterms:W3CDTF">2018-10-03T16:35:13Z</dcterms:created>
  <dcterms:modified xsi:type="dcterms:W3CDTF">2018-10-13T14:50:03Z</dcterms:modified>
</cp:coreProperties>
</file>